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487" r:id="rId2"/>
    <p:sldId id="268" r:id="rId3"/>
    <p:sldId id="484" r:id="rId4"/>
    <p:sldId id="480" r:id="rId5"/>
    <p:sldId id="479" r:id="rId6"/>
    <p:sldId id="488" r:id="rId7"/>
    <p:sldId id="482" r:id="rId8"/>
    <p:sldId id="483" r:id="rId9"/>
    <p:sldId id="485" r:id="rId10"/>
    <p:sldId id="486" r:id="rId11"/>
    <p:sldId id="490" r:id="rId12"/>
    <p:sldId id="489" r:id="rId13"/>
    <p:sldId id="491" r:id="rId14"/>
    <p:sldId id="274" r:id="rId15"/>
    <p:sldId id="492" r:id="rId16"/>
    <p:sldId id="477" r:id="rId17"/>
    <p:sldId id="271" r:id="rId18"/>
    <p:sldId id="4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soyuztechnologies/MouriTechUI5Fiori/blob/master/Day%207/Exercise%203/samplejson.txt" TargetMode="External"/><Relationship Id="rId3" Type="http://schemas.openxmlformats.org/officeDocument/2006/relationships/hyperlink" Target="https://github.com/soyuztechnologies/MouriTechUI5Fiori/blob/master/Day%207/Exercise%202/MyXMLview.txt" TargetMode="External"/><Relationship Id="rId7" Type="http://schemas.openxmlformats.org/officeDocument/2006/relationships/hyperlink" Target="https://github.com/soyuztechnologies/MouriTechUI5Fiori/blob/master/Day%207/Exercise%203/MyXMLcontrollerjs.txt"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7/Exercise%203/MyXMLview.txt" TargetMode="External"/><Relationship Id="rId5" Type="http://schemas.openxmlformats.org/officeDocument/2006/relationships/image" Target="../media/image9.jpeg"/><Relationship Id="rId10" Type="http://schemas.openxmlformats.org/officeDocument/2006/relationships/hyperlink" Target="https://github.com/soyuztechnologies/MouriTechUI5Fiori/blob/master/Day%207/Exercise%203/modeljs.txt" TargetMode="External"/><Relationship Id="rId4" Type="http://schemas.openxmlformats.org/officeDocument/2006/relationships/hyperlink" Target="https://github.com/soyuztechnologies/MouriTechUI5Fiori/blob/master/Day%207/Exercise%202/MyXMLcontrollerjs.txt" TargetMode="External"/><Relationship Id="rId9" Type="http://schemas.openxmlformats.org/officeDocument/2006/relationships/hyperlink" Target="https://github.com/soyuztechnologies/MouriTechUI5Fiori/blob/master/Day%207/Exercise%203/datajson.tx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7/Exercise%202/MyXMLview.txt"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7/Exercise%202/MyXMLview.txt"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soyuztechnologies/MouriTechUI5Fiori/blob/master/Day%207/Exercise%203/MyXMLcontrollerjs.tx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7/Exercise%201/MyXMLviewxml.txt"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ithub.com/soyuztechnologies/MouriTechUI5Fiori/blob/master/Day%207/Exercise%201/MyXMLcontrollerjs.t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7/Exercise%201/BaseControllerjs.txt" TargetMode="External"/><Relationship Id="rId5" Type="http://schemas.openxmlformats.org/officeDocument/2006/relationships/hyperlink" Target="https://github.com/soyuztechnologies/MouriTechUI5Fiori/blob/master/Day%207/Exercise%201/MyXMLcontrollerjs.txt" TargetMode="External"/><Relationship Id="rId4" Type="http://schemas.openxmlformats.org/officeDocument/2006/relationships/hyperlink" Target="https://github.com/soyuztechnologies/MouriTechUI5Fiori/blob/master/Day%207/Exercise%201/MyXMLviewxml.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7</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p>
          <a:p>
            <a:endParaRPr lang="en-US" sz="3600" dirty="0">
              <a:latin typeface="Cooper Black" panose="0208090404030B020404" pitchFamily="18" charset="0"/>
            </a:endParaRP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200329"/>
          </a:xfrm>
          <a:prstGeom prst="rect">
            <a:avLst/>
          </a:prstGeom>
          <a:noFill/>
        </p:spPr>
        <p:txBody>
          <a:bodyPr wrap="square" rtlCol="0">
            <a:spAutoFit/>
          </a:bodyPr>
          <a:lstStyle/>
          <a:p>
            <a:r>
              <a:rPr lang="en-US" dirty="0"/>
              <a:t>In this Exercise we will create a JSON Model in the controller and bind it to the form fields.</a:t>
            </a:r>
          </a:p>
          <a:p>
            <a:r>
              <a:rPr lang="en-US" dirty="0"/>
              <a:t>Exercise Code:-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MyXML.controller.js</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2">
            <a:extLst>
              <a:ext uri="{FF2B5EF4-FFF2-40B4-BE49-F238E27FC236}">
                <a16:creationId xmlns:a16="http://schemas.microsoft.com/office/drawing/2014/main" id="{70628C5E-A95E-4F43-B64C-10B4E478B2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10802"/>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860A3C5D-F1E5-4985-84D0-B98A52D44E8B}"/>
              </a:ext>
            </a:extLst>
          </p:cNvPr>
          <p:cNvSpPr txBox="1">
            <a:spLocks/>
          </p:cNvSpPr>
          <p:nvPr/>
        </p:nvSpPr>
        <p:spPr>
          <a:xfrm>
            <a:off x="261764" y="3100257"/>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4</a:t>
            </a:r>
          </a:p>
        </p:txBody>
      </p:sp>
      <p:sp>
        <p:nvSpPr>
          <p:cNvPr id="10" name="TextBox 9">
            <a:extLst>
              <a:ext uri="{FF2B5EF4-FFF2-40B4-BE49-F238E27FC236}">
                <a16:creationId xmlns:a16="http://schemas.microsoft.com/office/drawing/2014/main" id="{4FFA8FFB-29AA-4B4A-95AD-BD288063EEDA}"/>
              </a:ext>
            </a:extLst>
          </p:cNvPr>
          <p:cNvSpPr txBox="1"/>
          <p:nvPr/>
        </p:nvSpPr>
        <p:spPr>
          <a:xfrm>
            <a:off x="261764" y="3703247"/>
            <a:ext cx="7148686" cy="2585323"/>
          </a:xfrm>
          <a:prstGeom prst="rect">
            <a:avLst/>
          </a:prstGeom>
          <a:noFill/>
        </p:spPr>
        <p:txBody>
          <a:bodyPr wrap="square" rtlCol="0">
            <a:spAutoFit/>
          </a:bodyPr>
          <a:lstStyle/>
          <a:p>
            <a:pPr algn="just"/>
            <a:r>
              <a:rPr lang="en-US" dirty="0"/>
              <a:t>In this Exercise we will create a folder named </a:t>
            </a:r>
            <a:r>
              <a:rPr lang="en-US" b="1" dirty="0"/>
              <a:t>model</a:t>
            </a:r>
            <a:r>
              <a:rPr lang="en-US" dirty="0"/>
              <a:t> in the our webapp folder and create a demo data files and create a </a:t>
            </a:r>
            <a:r>
              <a:rPr lang="en-US" b="1" dirty="0"/>
              <a:t>model.js</a:t>
            </a:r>
            <a:r>
              <a:rPr lang="en-US" dirty="0"/>
              <a:t> file to initialize the model</a:t>
            </a:r>
          </a:p>
          <a:p>
            <a:r>
              <a:rPr lang="en-US" dirty="0"/>
              <a:t>Exercise Code:- </a:t>
            </a:r>
          </a:p>
          <a:p>
            <a:pPr marL="285750" indent="-285750">
              <a:buFontTx/>
              <a:buChar char="-"/>
            </a:pPr>
            <a:r>
              <a:rPr lang="en-US" dirty="0">
                <a:hlinkClick r:id="rId6"/>
              </a:rPr>
              <a:t>MyXML.view.xml</a:t>
            </a:r>
            <a:endParaRPr lang="en-US" dirty="0"/>
          </a:p>
          <a:p>
            <a:pPr marL="285750" indent="-285750">
              <a:buFontTx/>
              <a:buChar char="-"/>
            </a:pPr>
            <a:r>
              <a:rPr lang="en-US" dirty="0">
                <a:hlinkClick r:id="rId7"/>
              </a:rPr>
              <a:t>MyXML.controller.js</a:t>
            </a:r>
            <a:endParaRPr lang="en-US" dirty="0"/>
          </a:p>
          <a:p>
            <a:pPr marL="285750" indent="-285750">
              <a:buFontTx/>
              <a:buChar char="-"/>
            </a:pPr>
            <a:r>
              <a:rPr lang="en-US" dirty="0">
                <a:hlinkClick r:id="rId8"/>
              </a:rPr>
              <a:t>sample.json</a:t>
            </a:r>
            <a:endParaRPr lang="en-US" dirty="0"/>
          </a:p>
          <a:p>
            <a:pPr marL="285750" indent="-285750">
              <a:buFontTx/>
              <a:buChar char="-"/>
            </a:pPr>
            <a:r>
              <a:rPr lang="en-US" dirty="0">
                <a:hlinkClick r:id="rId9"/>
              </a:rPr>
              <a:t>data.json</a:t>
            </a:r>
            <a:endParaRPr lang="en-US" dirty="0"/>
          </a:p>
          <a:p>
            <a:pPr marL="285750" indent="-285750">
              <a:buFontTx/>
              <a:buChar char="-"/>
            </a:pPr>
            <a:r>
              <a:rPr lang="en-US" dirty="0">
                <a:hlinkClick r:id="rId10"/>
              </a:rPr>
              <a:t>Model.js</a:t>
            </a:r>
            <a:endParaRPr lang="en-US" dirty="0"/>
          </a:p>
        </p:txBody>
      </p:sp>
    </p:spTree>
    <p:extLst>
      <p:ext uri="{BB962C8B-B14F-4D97-AF65-F5344CB8AC3E}">
        <p14:creationId xmlns:p14="http://schemas.microsoft.com/office/powerpoint/2010/main" val="3574080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 and Types of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7413654" cy="5355184"/>
          </a:xfrm>
          <a:prstGeom prst="rect">
            <a:avLst/>
          </a:prstGeom>
          <a:noFill/>
        </p:spPr>
        <p:txBody>
          <a:bodyPr wrap="square" rtlCol="0">
            <a:spAutoFit/>
          </a:bodyPr>
          <a:lstStyle/>
          <a:p>
            <a:pPr algn="just"/>
            <a:r>
              <a:rPr lang="en-US" b="0" i="0" dirty="0">
                <a:solidFill>
                  <a:srgbClr val="333333"/>
                </a:solidFill>
                <a:effectLst/>
              </a:rPr>
              <a:t>The binding mode defines how the data sources are bound. </a:t>
            </a:r>
          </a:p>
          <a:p>
            <a:pPr algn="just" defTabSz="685800"/>
            <a:r>
              <a:rPr lang="en-US" b="1" dirty="0">
                <a:solidFill>
                  <a:prstClr val="black"/>
                </a:solidFill>
              </a:rPr>
              <a:t>A Binding mode decides how a UI5 model binding with its view will behave. </a:t>
            </a:r>
          </a:p>
          <a:p>
            <a:pPr marL="285750" indent="-285750" algn="just" defTabSz="685800">
              <a:buFontTx/>
              <a:buChar char="-"/>
            </a:pPr>
            <a:r>
              <a:rPr lang="en-US" b="1" dirty="0">
                <a:solidFill>
                  <a:prstClr val="black"/>
                </a:solidFill>
              </a:rPr>
              <a:t>One Way – </a:t>
            </a:r>
            <a:r>
              <a:rPr lang="en-US" dirty="0">
                <a:solidFill>
                  <a:prstClr val="black"/>
                </a:solidFill>
              </a:rPr>
              <a:t>data change in model reflects on the UI</a:t>
            </a:r>
            <a:endParaRPr lang="en-US" b="1" dirty="0">
              <a:solidFill>
                <a:prstClr val="black"/>
              </a:solidFill>
            </a:endParaRPr>
          </a:p>
          <a:p>
            <a:pPr marL="285750" indent="-285750" algn="just" defTabSz="685800">
              <a:buFontTx/>
              <a:buChar char="-"/>
            </a:pPr>
            <a:r>
              <a:rPr lang="en-US" b="1" dirty="0">
                <a:solidFill>
                  <a:prstClr val="black"/>
                </a:solidFill>
              </a:rPr>
              <a:t>Two Way – </a:t>
            </a:r>
            <a:r>
              <a:rPr lang="en-US" dirty="0">
                <a:solidFill>
                  <a:prstClr val="black"/>
                </a:solidFill>
              </a:rPr>
              <a:t>data change in model reflects on UI also reflects on Model when changed on UI</a:t>
            </a:r>
          </a:p>
          <a:p>
            <a:pPr marL="285750" indent="-285750" algn="just" defTabSz="685800">
              <a:buFontTx/>
              <a:buChar char="-"/>
            </a:pPr>
            <a:r>
              <a:rPr lang="en-US" b="1" dirty="0">
                <a:solidFill>
                  <a:prstClr val="black"/>
                </a:solidFill>
              </a:rPr>
              <a:t>One Time – </a:t>
            </a:r>
            <a:r>
              <a:rPr lang="en-US" dirty="0">
                <a:solidFill>
                  <a:prstClr val="black"/>
                </a:solidFill>
              </a:rPr>
              <a:t>the data between model and UI exchange only once at start of application.</a:t>
            </a:r>
            <a:endParaRPr lang="en-US" b="1" dirty="0">
              <a:solidFill>
                <a:prstClr val="black"/>
              </a:solidFill>
            </a:endParaRPr>
          </a:p>
          <a:p>
            <a:pPr algn="l"/>
            <a:r>
              <a:rPr lang="en-US" b="1" i="0" dirty="0">
                <a:solidFill>
                  <a:schemeClr val="tx1">
                    <a:lumMod val="95000"/>
                    <a:lumOff val="5000"/>
                  </a:schemeClr>
                </a:solidFill>
                <a:effectLst/>
              </a:rPr>
              <a:t>Binding Types</a:t>
            </a:r>
          </a:p>
          <a:p>
            <a:r>
              <a:rPr lang="en-US" b="0" i="0" dirty="0">
                <a:solidFill>
                  <a:schemeClr val="tx1">
                    <a:lumMod val="95000"/>
                    <a:lumOff val="5000"/>
                  </a:schemeClr>
                </a:solidFill>
                <a:effectLst/>
              </a:rPr>
              <a:t>SAPUI5 supports four different binding types: Property binding, aggregation binding, element binding and </a:t>
            </a:r>
            <a:r>
              <a:rPr lang="en-US" dirty="0">
                <a:solidFill>
                  <a:prstClr val="black"/>
                </a:solidFill>
              </a:rPr>
              <a:t>Expression Binding</a:t>
            </a:r>
            <a:r>
              <a:rPr lang="en-US" b="0" i="0" dirty="0">
                <a:solidFill>
                  <a:schemeClr val="tx1">
                    <a:lumMod val="95000"/>
                    <a:lumOff val="5000"/>
                  </a:schemeClr>
                </a:solidFill>
                <a:effectLst/>
              </a:rPr>
              <a:t>.</a:t>
            </a:r>
          </a:p>
          <a:p>
            <a:pPr algn="l"/>
            <a:r>
              <a:rPr lang="en-US" b="1" i="0" dirty="0">
                <a:solidFill>
                  <a:schemeClr val="tx1">
                    <a:lumMod val="95000"/>
                    <a:lumOff val="5000"/>
                  </a:schemeClr>
                </a:solidFill>
                <a:effectLst/>
              </a:rPr>
              <a:t>Property Binding</a:t>
            </a:r>
            <a:br>
              <a:rPr lang="en-US" b="0" i="0" dirty="0">
                <a:solidFill>
                  <a:schemeClr val="tx1">
                    <a:lumMod val="95000"/>
                    <a:lumOff val="5000"/>
                  </a:schemeClr>
                </a:solidFill>
                <a:effectLst/>
              </a:rPr>
            </a:br>
            <a:r>
              <a:rPr lang="en-US" b="0" i="0" dirty="0">
                <a:solidFill>
                  <a:schemeClr val="tx1">
                    <a:lumMod val="95000"/>
                    <a:lumOff val="5000"/>
                  </a:schemeClr>
                </a:solidFill>
                <a:effectLst/>
              </a:rPr>
              <a:t>Property binding allows properties of the control to get automatically initialized and updated from model data.</a:t>
            </a:r>
          </a:p>
          <a:p>
            <a:pPr defTabSz="914126"/>
            <a:r>
              <a:rPr lang="en-US" sz="1799" b="1" dirty="0">
                <a:solidFill>
                  <a:prstClr val="black"/>
                </a:solidFill>
                <a:latin typeface="Calibri"/>
              </a:rPr>
              <a:t>Expression Binding</a:t>
            </a:r>
            <a:br>
              <a:rPr lang="en-US" b="0" i="0" dirty="0">
                <a:solidFill>
                  <a:schemeClr val="tx1">
                    <a:lumMod val="95000"/>
                    <a:lumOff val="5000"/>
                  </a:schemeClr>
                </a:solidFill>
                <a:effectLst/>
              </a:rPr>
            </a:br>
            <a:r>
              <a:rPr lang="en-US" dirty="0">
                <a:solidFill>
                  <a:prstClr val="black"/>
                </a:solidFill>
              </a:rPr>
              <a:t>It is used for conditional binding, whenever we have a condition which influence our binding, we will use the expression binding. As a input we will pass an expression</a:t>
            </a:r>
          </a:p>
          <a:p>
            <a:pPr defTabSz="914126"/>
            <a:r>
              <a:rPr lang="en-US" dirty="0">
                <a:solidFill>
                  <a:prstClr val="black"/>
                </a:solidFill>
              </a:rPr>
              <a:t>Expression </a:t>
            </a:r>
            <a:r>
              <a:rPr lang="en-US" dirty="0">
                <a:solidFill>
                  <a:prstClr val="black"/>
                </a:solidFill>
                <a:sym typeface="Wingdings" panose="05000000000000000000" pitchFamily="2" charset="2"/>
              </a:rPr>
              <a:t></a:t>
            </a:r>
            <a:r>
              <a:rPr lang="en-US" dirty="0">
                <a:solidFill>
                  <a:prstClr val="black"/>
                </a:solidFill>
              </a:rPr>
              <a:t> {= </a:t>
            </a:r>
            <a:r>
              <a:rPr lang="en-US" b="1" dirty="0">
                <a:solidFill>
                  <a:prstClr val="black"/>
                </a:solidFill>
              </a:rPr>
              <a:t>condition </a:t>
            </a:r>
            <a:r>
              <a:rPr lang="en-US" dirty="0">
                <a:solidFill>
                  <a:prstClr val="black"/>
                </a:solidFill>
              </a:rPr>
              <a:t>? Truthy : False}</a:t>
            </a:r>
          </a:p>
          <a:p>
            <a:pPr algn="l"/>
            <a:endParaRPr lang="en-US" b="1" dirty="0">
              <a:solidFill>
                <a:prstClr val="black"/>
              </a:solidFill>
            </a:endParaRP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aphicFrame>
        <p:nvGraphicFramePr>
          <p:cNvPr id="9" name="Table 8">
            <a:extLst>
              <a:ext uri="{FF2B5EF4-FFF2-40B4-BE49-F238E27FC236}">
                <a16:creationId xmlns:a16="http://schemas.microsoft.com/office/drawing/2014/main" id="{0E26F14E-0CC5-49F9-8B06-29CDFE1D6347}"/>
              </a:ext>
            </a:extLst>
          </p:cNvPr>
          <p:cNvGraphicFramePr>
            <a:graphicFrameLocks noGrp="1"/>
          </p:cNvGraphicFramePr>
          <p:nvPr>
            <p:extLst>
              <p:ext uri="{D42A27DB-BD31-4B8C-83A1-F6EECF244321}">
                <p14:modId xmlns:p14="http://schemas.microsoft.com/office/powerpoint/2010/main" val="1305795352"/>
              </p:ext>
            </p:extLst>
          </p:nvPr>
        </p:nvGraphicFramePr>
        <p:xfrm>
          <a:off x="8479795" y="2423160"/>
          <a:ext cx="2882408" cy="2011680"/>
        </p:xfrm>
        <a:graphic>
          <a:graphicData uri="http://schemas.openxmlformats.org/drawingml/2006/table">
            <a:tbl>
              <a:tblPr/>
              <a:tblGrid>
                <a:gridCol w="1441204">
                  <a:extLst>
                    <a:ext uri="{9D8B030D-6E8A-4147-A177-3AD203B41FA5}">
                      <a16:colId xmlns:a16="http://schemas.microsoft.com/office/drawing/2014/main" val="1252901055"/>
                    </a:ext>
                  </a:extLst>
                </a:gridCol>
                <a:gridCol w="1441204">
                  <a:extLst>
                    <a:ext uri="{9D8B030D-6E8A-4147-A177-3AD203B41FA5}">
                      <a16:colId xmlns:a16="http://schemas.microsoft.com/office/drawing/2014/main" val="2940329365"/>
                    </a:ext>
                  </a:extLst>
                </a:gridCol>
              </a:tblGrid>
              <a:tr h="0">
                <a:tc>
                  <a:txBody>
                    <a:bodyPr/>
                    <a:lstStyle/>
                    <a:p>
                      <a:pPr algn="l"/>
                      <a:r>
                        <a:rPr lang="en-US" b="1" dirty="0">
                          <a:solidFill>
                            <a:srgbClr val="FFFFFF"/>
                          </a:solidFill>
                          <a:effectLst/>
                        </a:rPr>
                        <a:t>Model</a:t>
                      </a:r>
                    </a:p>
                  </a:txBody>
                  <a:tcPr marL="38100" marR="30480" marT="15240" marB="15240" anchor="b">
                    <a:lnL w="7620" cap="flat" cmpd="sng" algn="ctr">
                      <a:solidFill>
                        <a:srgbClr val="D6D7D6"/>
                      </a:solidFill>
                      <a:prstDash val="solid"/>
                      <a:round/>
                      <a:headEnd type="none" w="med" len="med"/>
                      <a:tailEnd type="none" w="med" len="med"/>
                    </a:lnL>
                    <a:lnR w="7620" cap="flat" cmpd="sng" algn="ctr">
                      <a:solidFill>
                        <a:srgbClr val="D6D7D6"/>
                      </a:solidFill>
                      <a:prstDash val="solid"/>
                      <a:round/>
                      <a:headEnd type="none" w="med" len="med"/>
                      <a:tailEnd type="none" w="med" len="med"/>
                    </a:lnR>
                    <a:lnT w="7620" cap="flat" cmpd="sng" algn="ctr">
                      <a:solidFill>
                        <a:srgbClr val="D6D7D6"/>
                      </a:solidFill>
                      <a:prstDash val="solid"/>
                      <a:round/>
                      <a:headEnd type="none" w="med" len="med"/>
                      <a:tailEnd type="none" w="med" len="med"/>
                    </a:lnT>
                    <a:lnB w="7620" cap="flat" cmpd="sng" algn="ctr">
                      <a:solidFill>
                        <a:srgbClr val="D6D7D6"/>
                      </a:solidFill>
                      <a:prstDash val="solid"/>
                      <a:round/>
                      <a:headEnd type="none" w="med" len="med"/>
                      <a:tailEnd type="none" w="med" len="med"/>
                    </a:lnB>
                    <a:solidFill>
                      <a:srgbClr val="999999"/>
                    </a:solidFill>
                  </a:tcPr>
                </a:tc>
                <a:tc>
                  <a:txBody>
                    <a:bodyPr/>
                    <a:lstStyle/>
                    <a:p>
                      <a:pPr algn="l"/>
                      <a:r>
                        <a:rPr lang="en-US" b="1">
                          <a:solidFill>
                            <a:srgbClr val="FFFFFF"/>
                          </a:solidFill>
                          <a:effectLst/>
                        </a:rPr>
                        <a:t>Default binding mode</a:t>
                      </a:r>
                    </a:p>
                  </a:txBody>
                  <a:tcPr marL="38100" marR="30480" marT="15240" marB="15240" anchor="b">
                    <a:lnL w="7620" cap="flat" cmpd="sng" algn="ctr">
                      <a:solidFill>
                        <a:srgbClr val="D6D7D6"/>
                      </a:solidFill>
                      <a:prstDash val="solid"/>
                      <a:round/>
                      <a:headEnd type="none" w="med" len="med"/>
                      <a:tailEnd type="none" w="med" len="med"/>
                    </a:lnL>
                    <a:lnR w="7620" cap="flat" cmpd="sng" algn="ctr">
                      <a:solidFill>
                        <a:srgbClr val="D6D7D6"/>
                      </a:solidFill>
                      <a:prstDash val="solid"/>
                      <a:round/>
                      <a:headEnd type="none" w="med" len="med"/>
                      <a:tailEnd type="none" w="med" len="med"/>
                    </a:lnR>
                    <a:lnT w="7620" cap="flat" cmpd="sng" algn="ctr">
                      <a:solidFill>
                        <a:srgbClr val="D6D7D6"/>
                      </a:solidFill>
                      <a:prstDash val="solid"/>
                      <a:round/>
                      <a:headEnd type="none" w="med" len="med"/>
                      <a:tailEnd type="none" w="med" len="med"/>
                    </a:lnT>
                    <a:lnB w="7620" cap="flat" cmpd="sng" algn="ctr">
                      <a:solidFill>
                        <a:srgbClr val="D6D7D6"/>
                      </a:solidFill>
                      <a:prstDash val="solid"/>
                      <a:round/>
                      <a:headEnd type="none" w="med" len="med"/>
                      <a:tailEnd type="none" w="med" len="med"/>
                    </a:lnB>
                    <a:solidFill>
                      <a:srgbClr val="999999"/>
                    </a:solidFill>
                  </a:tcPr>
                </a:tc>
                <a:extLst>
                  <a:ext uri="{0D108BD9-81ED-4DB2-BD59-A6C34878D82A}">
                    <a16:rowId xmlns:a16="http://schemas.microsoft.com/office/drawing/2014/main" val="3574026049"/>
                  </a:ext>
                </a:extLst>
              </a:tr>
              <a:tr h="0">
                <a:tc>
                  <a:txBody>
                    <a:bodyPr/>
                    <a:lstStyle/>
                    <a:p>
                      <a:pPr fontAlgn="t"/>
                      <a:r>
                        <a:rPr lang="en-US">
                          <a:effectLst/>
                        </a:rPr>
                        <a:t>Resource model</a:t>
                      </a:r>
                    </a:p>
                  </a:txBody>
                  <a:tcPr marL="38100" marR="30480" marT="7620" marB="7620">
                    <a:lnL w="7620" cap="flat" cmpd="sng" algn="ctr">
                      <a:solidFill>
                        <a:srgbClr val="D6D7D6"/>
                      </a:solidFill>
                      <a:prstDash val="solid"/>
                      <a:round/>
                      <a:headEnd type="none" w="med" len="med"/>
                      <a:tailEnd type="none" w="med" len="med"/>
                    </a:lnL>
                    <a:lnR w="7620" cap="flat" cmpd="sng" algn="ctr">
                      <a:solidFill>
                        <a:srgbClr val="D6D7D6"/>
                      </a:solidFill>
                      <a:prstDash val="solid"/>
                      <a:round/>
                      <a:headEnd type="none" w="med" len="med"/>
                      <a:tailEnd type="none" w="med" len="med"/>
                    </a:lnR>
                    <a:lnT w="7620" cap="flat" cmpd="sng" algn="ctr">
                      <a:solidFill>
                        <a:srgbClr val="D6D7D6"/>
                      </a:solidFill>
                      <a:prstDash val="solid"/>
                      <a:round/>
                      <a:headEnd type="none" w="med" len="med"/>
                      <a:tailEnd type="none" w="med" len="med"/>
                    </a:lnT>
                    <a:lnB w="7620" cap="flat" cmpd="sng" algn="ctr">
                      <a:solidFill>
                        <a:srgbClr val="D6D7D6"/>
                      </a:solidFill>
                      <a:prstDash val="solid"/>
                      <a:round/>
                      <a:headEnd type="none" w="med" len="med"/>
                      <a:tailEnd type="none" w="med" len="med"/>
                    </a:lnB>
                    <a:solidFill>
                      <a:srgbClr val="F6F6F6"/>
                    </a:solidFill>
                  </a:tcPr>
                </a:tc>
                <a:tc>
                  <a:txBody>
                    <a:bodyPr/>
                    <a:lstStyle/>
                    <a:p>
                      <a:pPr fontAlgn="t"/>
                      <a:r>
                        <a:rPr lang="en-US">
                          <a:effectLst/>
                        </a:rPr>
                        <a:t>One-time</a:t>
                      </a:r>
                    </a:p>
                  </a:txBody>
                  <a:tcPr marL="38100" marR="30480" marT="7620" marB="7620">
                    <a:lnL w="7620" cap="flat" cmpd="sng" algn="ctr">
                      <a:solidFill>
                        <a:srgbClr val="D6D7D6"/>
                      </a:solidFill>
                      <a:prstDash val="solid"/>
                      <a:round/>
                      <a:headEnd type="none" w="med" len="med"/>
                      <a:tailEnd type="none" w="med" len="med"/>
                    </a:lnL>
                    <a:lnR w="7620" cap="flat" cmpd="sng" algn="ctr">
                      <a:solidFill>
                        <a:srgbClr val="D6D7D6"/>
                      </a:solidFill>
                      <a:prstDash val="solid"/>
                      <a:round/>
                      <a:headEnd type="none" w="med" len="med"/>
                      <a:tailEnd type="none" w="med" len="med"/>
                    </a:lnR>
                    <a:lnT w="7620" cap="flat" cmpd="sng" algn="ctr">
                      <a:solidFill>
                        <a:srgbClr val="D6D7D6"/>
                      </a:solidFill>
                      <a:prstDash val="solid"/>
                      <a:round/>
                      <a:headEnd type="none" w="med" len="med"/>
                      <a:tailEnd type="none" w="med" len="med"/>
                    </a:lnT>
                    <a:lnB w="7620" cap="flat" cmpd="sng" algn="ctr">
                      <a:solidFill>
                        <a:srgbClr val="D6D7D6"/>
                      </a:solidFill>
                      <a:prstDash val="solid"/>
                      <a:round/>
                      <a:headEnd type="none" w="med" len="med"/>
                      <a:tailEnd type="none" w="med" len="med"/>
                    </a:lnB>
                    <a:solidFill>
                      <a:srgbClr val="F6F6F6"/>
                    </a:solidFill>
                  </a:tcPr>
                </a:tc>
                <a:extLst>
                  <a:ext uri="{0D108BD9-81ED-4DB2-BD59-A6C34878D82A}">
                    <a16:rowId xmlns:a16="http://schemas.microsoft.com/office/drawing/2014/main" val="2212468427"/>
                  </a:ext>
                </a:extLst>
              </a:tr>
              <a:tr h="0">
                <a:tc>
                  <a:txBody>
                    <a:bodyPr/>
                    <a:lstStyle/>
                    <a:p>
                      <a:pPr fontAlgn="t"/>
                      <a:r>
                        <a:rPr lang="en-US">
                          <a:effectLst/>
                        </a:rPr>
                        <a:t>JSON model</a:t>
                      </a:r>
                    </a:p>
                  </a:txBody>
                  <a:tcPr marL="38100" marR="30480" marT="7620" marB="7620">
                    <a:lnL w="7620" cap="flat" cmpd="sng" algn="ctr">
                      <a:solidFill>
                        <a:srgbClr val="D6D7D6"/>
                      </a:solidFill>
                      <a:prstDash val="solid"/>
                      <a:round/>
                      <a:headEnd type="none" w="med" len="med"/>
                      <a:tailEnd type="none" w="med" len="med"/>
                    </a:lnL>
                    <a:lnR w="7620" cap="flat" cmpd="sng" algn="ctr">
                      <a:solidFill>
                        <a:srgbClr val="D6D7D6"/>
                      </a:solidFill>
                      <a:prstDash val="solid"/>
                      <a:round/>
                      <a:headEnd type="none" w="med" len="med"/>
                      <a:tailEnd type="none" w="med" len="med"/>
                    </a:lnR>
                    <a:lnT w="7620" cap="flat" cmpd="sng" algn="ctr">
                      <a:solidFill>
                        <a:srgbClr val="D6D7D6"/>
                      </a:solidFill>
                      <a:prstDash val="solid"/>
                      <a:round/>
                      <a:headEnd type="none" w="med" len="med"/>
                      <a:tailEnd type="none" w="med" len="med"/>
                    </a:lnT>
                    <a:lnB w="7620" cap="flat" cmpd="sng" algn="ctr">
                      <a:solidFill>
                        <a:srgbClr val="D6D7D6"/>
                      </a:solidFill>
                      <a:prstDash val="solid"/>
                      <a:round/>
                      <a:headEnd type="none" w="med" len="med"/>
                      <a:tailEnd type="none" w="med" len="med"/>
                    </a:lnB>
                    <a:solidFill>
                      <a:srgbClr val="FFFFFF"/>
                    </a:solidFill>
                  </a:tcPr>
                </a:tc>
                <a:tc>
                  <a:txBody>
                    <a:bodyPr/>
                    <a:lstStyle/>
                    <a:p>
                      <a:pPr fontAlgn="t"/>
                      <a:r>
                        <a:rPr lang="en-US" dirty="0">
                          <a:effectLst/>
                        </a:rPr>
                        <a:t>Two-way</a:t>
                      </a:r>
                    </a:p>
                  </a:txBody>
                  <a:tcPr marL="38100" marR="30480" marT="7620" marB="7620">
                    <a:lnL w="7620" cap="flat" cmpd="sng" algn="ctr">
                      <a:solidFill>
                        <a:srgbClr val="D6D7D6"/>
                      </a:solidFill>
                      <a:prstDash val="solid"/>
                      <a:round/>
                      <a:headEnd type="none" w="med" len="med"/>
                      <a:tailEnd type="none" w="med" len="med"/>
                    </a:lnL>
                    <a:lnR w="7620" cap="flat" cmpd="sng" algn="ctr">
                      <a:solidFill>
                        <a:srgbClr val="D6D7D6"/>
                      </a:solidFill>
                      <a:prstDash val="solid"/>
                      <a:round/>
                      <a:headEnd type="none" w="med" len="med"/>
                      <a:tailEnd type="none" w="med" len="med"/>
                    </a:lnR>
                    <a:lnT w="7620" cap="flat" cmpd="sng" algn="ctr">
                      <a:solidFill>
                        <a:srgbClr val="D6D7D6"/>
                      </a:solidFill>
                      <a:prstDash val="solid"/>
                      <a:round/>
                      <a:headEnd type="none" w="med" len="med"/>
                      <a:tailEnd type="none" w="med" len="med"/>
                    </a:lnT>
                    <a:lnB w="7620" cap="flat" cmpd="sng" algn="ctr">
                      <a:solidFill>
                        <a:srgbClr val="D6D7D6"/>
                      </a:solidFill>
                      <a:prstDash val="solid"/>
                      <a:round/>
                      <a:headEnd type="none" w="med" len="med"/>
                      <a:tailEnd type="none" w="med" len="med"/>
                    </a:lnB>
                    <a:solidFill>
                      <a:srgbClr val="FFFFFF"/>
                    </a:solidFill>
                  </a:tcPr>
                </a:tc>
                <a:extLst>
                  <a:ext uri="{0D108BD9-81ED-4DB2-BD59-A6C34878D82A}">
                    <a16:rowId xmlns:a16="http://schemas.microsoft.com/office/drawing/2014/main" val="1576506692"/>
                  </a:ext>
                </a:extLst>
              </a:tr>
              <a:tr h="0">
                <a:tc>
                  <a:txBody>
                    <a:bodyPr/>
                    <a:lstStyle/>
                    <a:p>
                      <a:pPr fontAlgn="t"/>
                      <a:r>
                        <a:rPr lang="en-US">
                          <a:effectLst/>
                        </a:rPr>
                        <a:t>XML model</a:t>
                      </a:r>
                    </a:p>
                  </a:txBody>
                  <a:tcPr marL="38100" marR="30480" marT="7620" marB="7620">
                    <a:lnL w="7620" cap="flat" cmpd="sng" algn="ctr">
                      <a:solidFill>
                        <a:srgbClr val="D6D7D6"/>
                      </a:solidFill>
                      <a:prstDash val="solid"/>
                      <a:round/>
                      <a:headEnd type="none" w="med" len="med"/>
                      <a:tailEnd type="none" w="med" len="med"/>
                    </a:lnL>
                    <a:lnR w="7620" cap="flat" cmpd="sng" algn="ctr">
                      <a:solidFill>
                        <a:srgbClr val="D6D7D6"/>
                      </a:solidFill>
                      <a:prstDash val="solid"/>
                      <a:round/>
                      <a:headEnd type="none" w="med" len="med"/>
                      <a:tailEnd type="none" w="med" len="med"/>
                    </a:lnR>
                    <a:lnT w="7620" cap="flat" cmpd="sng" algn="ctr">
                      <a:solidFill>
                        <a:srgbClr val="D6D7D6"/>
                      </a:solidFill>
                      <a:prstDash val="solid"/>
                      <a:round/>
                      <a:headEnd type="none" w="med" len="med"/>
                      <a:tailEnd type="none" w="med" len="med"/>
                    </a:lnT>
                    <a:lnB w="7620" cap="flat" cmpd="sng" algn="ctr">
                      <a:solidFill>
                        <a:srgbClr val="D6D7D6"/>
                      </a:solidFill>
                      <a:prstDash val="solid"/>
                      <a:round/>
                      <a:headEnd type="none" w="med" len="med"/>
                      <a:tailEnd type="none" w="med" len="med"/>
                    </a:lnB>
                    <a:solidFill>
                      <a:srgbClr val="FFFFFF"/>
                    </a:solidFill>
                  </a:tcPr>
                </a:tc>
                <a:tc>
                  <a:txBody>
                    <a:bodyPr/>
                    <a:lstStyle/>
                    <a:p>
                      <a:pPr fontAlgn="t"/>
                      <a:r>
                        <a:rPr lang="en-US">
                          <a:effectLst/>
                        </a:rPr>
                        <a:t>Two-way</a:t>
                      </a:r>
                    </a:p>
                  </a:txBody>
                  <a:tcPr marL="38100" marR="30480" marT="7620" marB="7620">
                    <a:lnL w="7620" cap="flat" cmpd="sng" algn="ctr">
                      <a:solidFill>
                        <a:srgbClr val="D6D7D6"/>
                      </a:solidFill>
                      <a:prstDash val="solid"/>
                      <a:round/>
                      <a:headEnd type="none" w="med" len="med"/>
                      <a:tailEnd type="none" w="med" len="med"/>
                    </a:lnL>
                    <a:lnR w="7620" cap="flat" cmpd="sng" algn="ctr">
                      <a:solidFill>
                        <a:srgbClr val="D6D7D6"/>
                      </a:solidFill>
                      <a:prstDash val="solid"/>
                      <a:round/>
                      <a:headEnd type="none" w="med" len="med"/>
                      <a:tailEnd type="none" w="med" len="med"/>
                    </a:lnR>
                    <a:lnT w="7620" cap="flat" cmpd="sng" algn="ctr">
                      <a:solidFill>
                        <a:srgbClr val="D6D7D6"/>
                      </a:solidFill>
                      <a:prstDash val="solid"/>
                      <a:round/>
                      <a:headEnd type="none" w="med" len="med"/>
                      <a:tailEnd type="none" w="med" len="med"/>
                    </a:lnT>
                    <a:lnB w="7620" cap="flat" cmpd="sng" algn="ctr">
                      <a:solidFill>
                        <a:srgbClr val="D6D7D6"/>
                      </a:solidFill>
                      <a:prstDash val="solid"/>
                      <a:round/>
                      <a:headEnd type="none" w="med" len="med"/>
                      <a:tailEnd type="none" w="med" len="med"/>
                    </a:lnB>
                    <a:solidFill>
                      <a:srgbClr val="FFFFFF"/>
                    </a:solidFill>
                  </a:tcPr>
                </a:tc>
                <a:extLst>
                  <a:ext uri="{0D108BD9-81ED-4DB2-BD59-A6C34878D82A}">
                    <a16:rowId xmlns:a16="http://schemas.microsoft.com/office/drawing/2014/main" val="3386030298"/>
                  </a:ext>
                </a:extLst>
              </a:tr>
              <a:tr h="0">
                <a:tc>
                  <a:txBody>
                    <a:bodyPr/>
                    <a:lstStyle/>
                    <a:p>
                      <a:pPr fontAlgn="t"/>
                      <a:r>
                        <a:rPr lang="en-US">
                          <a:effectLst/>
                        </a:rPr>
                        <a:t>OData model</a:t>
                      </a:r>
                    </a:p>
                  </a:txBody>
                  <a:tcPr marL="38100" marR="30480" marT="7620" marB="7620">
                    <a:lnL w="7620" cap="flat" cmpd="sng" algn="ctr">
                      <a:solidFill>
                        <a:srgbClr val="D6D7D6"/>
                      </a:solidFill>
                      <a:prstDash val="solid"/>
                      <a:round/>
                      <a:headEnd type="none" w="med" len="med"/>
                      <a:tailEnd type="none" w="med" len="med"/>
                    </a:lnL>
                    <a:lnR w="7620" cap="flat" cmpd="sng" algn="ctr">
                      <a:solidFill>
                        <a:srgbClr val="D6D7D6"/>
                      </a:solidFill>
                      <a:prstDash val="solid"/>
                      <a:round/>
                      <a:headEnd type="none" w="med" len="med"/>
                      <a:tailEnd type="none" w="med" len="med"/>
                    </a:lnR>
                    <a:lnT w="7620" cap="flat" cmpd="sng" algn="ctr">
                      <a:solidFill>
                        <a:srgbClr val="D6D7D6"/>
                      </a:solidFill>
                      <a:prstDash val="solid"/>
                      <a:round/>
                      <a:headEnd type="none" w="med" len="med"/>
                      <a:tailEnd type="none" w="med" len="med"/>
                    </a:lnT>
                    <a:lnB w="7620" cap="flat" cmpd="sng" algn="ctr">
                      <a:solidFill>
                        <a:srgbClr val="D6D7D6"/>
                      </a:solidFill>
                      <a:prstDash val="solid"/>
                      <a:round/>
                      <a:headEnd type="none" w="med" len="med"/>
                      <a:tailEnd type="none" w="med" len="med"/>
                    </a:lnB>
                    <a:solidFill>
                      <a:srgbClr val="FFFFFF"/>
                    </a:solidFill>
                  </a:tcPr>
                </a:tc>
                <a:tc>
                  <a:txBody>
                    <a:bodyPr/>
                    <a:lstStyle/>
                    <a:p>
                      <a:pPr fontAlgn="t"/>
                      <a:r>
                        <a:rPr lang="en-US" dirty="0">
                          <a:effectLst/>
                        </a:rPr>
                        <a:t>One-way</a:t>
                      </a:r>
                    </a:p>
                  </a:txBody>
                  <a:tcPr marL="38100" marR="30480" marT="7620" marB="7620">
                    <a:lnL w="7620" cap="flat" cmpd="sng" algn="ctr">
                      <a:solidFill>
                        <a:srgbClr val="D6D7D6"/>
                      </a:solidFill>
                      <a:prstDash val="solid"/>
                      <a:round/>
                      <a:headEnd type="none" w="med" len="med"/>
                      <a:tailEnd type="none" w="med" len="med"/>
                    </a:lnL>
                    <a:lnR w="7620" cap="flat" cmpd="sng" algn="ctr">
                      <a:solidFill>
                        <a:srgbClr val="D6D7D6"/>
                      </a:solidFill>
                      <a:prstDash val="solid"/>
                      <a:round/>
                      <a:headEnd type="none" w="med" len="med"/>
                      <a:tailEnd type="none" w="med" len="med"/>
                    </a:lnR>
                    <a:lnT w="7620" cap="flat" cmpd="sng" algn="ctr">
                      <a:solidFill>
                        <a:srgbClr val="D6D7D6"/>
                      </a:solidFill>
                      <a:prstDash val="solid"/>
                      <a:round/>
                      <a:headEnd type="none" w="med" len="med"/>
                      <a:tailEnd type="none" w="med" len="med"/>
                    </a:lnT>
                    <a:lnB w="7620" cap="flat" cmpd="sng" algn="ctr">
                      <a:solidFill>
                        <a:srgbClr val="D6D7D6"/>
                      </a:solidFill>
                      <a:prstDash val="solid"/>
                      <a:round/>
                      <a:headEnd type="none" w="med" len="med"/>
                      <a:tailEnd type="none" w="med" len="med"/>
                    </a:lnB>
                    <a:solidFill>
                      <a:srgbClr val="FFFFFF"/>
                    </a:solidFill>
                  </a:tcPr>
                </a:tc>
                <a:extLst>
                  <a:ext uri="{0D108BD9-81ED-4DB2-BD59-A6C34878D82A}">
                    <a16:rowId xmlns:a16="http://schemas.microsoft.com/office/drawing/2014/main" val="2172526203"/>
                  </a:ext>
                </a:extLst>
              </a:tr>
            </a:tbl>
          </a:graphicData>
        </a:graphic>
      </p:graphicFrame>
    </p:spTree>
    <p:extLst>
      <p:ext uri="{BB962C8B-B14F-4D97-AF65-F5344CB8AC3E}">
        <p14:creationId xmlns:p14="http://schemas.microsoft.com/office/powerpoint/2010/main" val="2344862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Syntax</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5" y="899721"/>
            <a:ext cx="5834236" cy="4522520"/>
          </a:xfrm>
          <a:prstGeom prst="rect">
            <a:avLst/>
          </a:prstGeom>
          <a:noFill/>
        </p:spPr>
        <p:txBody>
          <a:bodyPr wrap="square" rtlCol="0">
            <a:spAutoFit/>
          </a:bodyPr>
          <a:lstStyle/>
          <a:p>
            <a:pPr algn="just" defTabSz="914126"/>
            <a:r>
              <a:rPr lang="en-US" dirty="0">
                <a:solidFill>
                  <a:prstClr val="black"/>
                </a:solidFill>
              </a:rPr>
              <a:t>There 4 ways we can achieve the binding</a:t>
            </a:r>
          </a:p>
          <a:p>
            <a:pPr marL="342900" indent="-342900" algn="just" defTabSz="914126">
              <a:buAutoNum type="arabicPeriod"/>
            </a:pPr>
            <a:r>
              <a:rPr lang="en-US" dirty="0">
                <a:solidFill>
                  <a:prstClr val="black"/>
                </a:solidFill>
              </a:rPr>
              <a:t>Direct path inside curly braces </a:t>
            </a:r>
            <a:r>
              <a:rPr lang="en-US" dirty="0">
                <a:solidFill>
                  <a:prstClr val="black"/>
                </a:solidFill>
                <a:sym typeface="Wingdings" panose="05000000000000000000" pitchFamily="2" charset="2"/>
              </a:rPr>
              <a:t> {path of json property}</a:t>
            </a:r>
          </a:p>
          <a:p>
            <a:pPr marL="342900" indent="-342900" algn="just" defTabSz="914126">
              <a:buAutoNum type="arabicPeriod"/>
            </a:pPr>
            <a:r>
              <a:rPr lang="en-US" dirty="0">
                <a:solidFill>
                  <a:prstClr val="black"/>
                </a:solidFill>
                <a:sym typeface="Wingdings" panose="05000000000000000000" pitchFamily="2" charset="2"/>
              </a:rPr>
              <a:t>Put a path property against the path  {path : ‘path of json property’}</a:t>
            </a:r>
          </a:p>
          <a:p>
            <a:pPr marL="342900" indent="-342900" algn="just" defTabSz="914126">
              <a:buAutoNum type="arabicPeriod"/>
            </a:pPr>
            <a:r>
              <a:rPr lang="en-US" dirty="0">
                <a:solidFill>
                  <a:prstClr val="black"/>
                </a:solidFill>
                <a:sym typeface="Wingdings" panose="05000000000000000000" pitchFamily="2" charset="2"/>
              </a:rPr>
              <a:t>We can use a dedicated bind method for the control  e.g. for input field we want to bind value hence we use </a:t>
            </a:r>
            <a:r>
              <a:rPr lang="en-US" b="1" i="1" dirty="0" err="1">
                <a:solidFill>
                  <a:prstClr val="black"/>
                </a:solidFill>
                <a:sym typeface="Wingdings" panose="05000000000000000000" pitchFamily="2" charset="2"/>
              </a:rPr>
              <a:t>bindValue</a:t>
            </a:r>
            <a:r>
              <a:rPr lang="en-US" b="1" i="1" dirty="0">
                <a:solidFill>
                  <a:prstClr val="black"/>
                </a:solidFill>
                <a:sym typeface="Wingdings" panose="05000000000000000000" pitchFamily="2" charset="2"/>
              </a:rPr>
              <a:t> </a:t>
            </a:r>
            <a:r>
              <a:rPr lang="en-US" dirty="0">
                <a:solidFill>
                  <a:prstClr val="black"/>
                </a:solidFill>
                <a:sym typeface="Wingdings" panose="05000000000000000000" pitchFamily="2" charset="2"/>
              </a:rPr>
              <a:t>method</a:t>
            </a:r>
          </a:p>
          <a:p>
            <a:pPr marL="342900" indent="-342900" algn="just" defTabSz="914126">
              <a:buAutoNum type="arabicPeriod"/>
            </a:pPr>
            <a:r>
              <a:rPr lang="en-US" dirty="0">
                <a:solidFill>
                  <a:prstClr val="black"/>
                </a:solidFill>
                <a:sym typeface="Wingdings" panose="05000000000000000000" pitchFamily="2" charset="2"/>
              </a:rPr>
              <a:t>A generic method called </a:t>
            </a:r>
            <a:r>
              <a:rPr lang="en-US" b="1" dirty="0" err="1">
                <a:solidFill>
                  <a:prstClr val="black"/>
                </a:solidFill>
                <a:sym typeface="Wingdings" panose="05000000000000000000" pitchFamily="2" charset="2"/>
              </a:rPr>
              <a:t>bindProperty</a:t>
            </a:r>
            <a:r>
              <a:rPr lang="en-US" b="1" dirty="0">
                <a:solidFill>
                  <a:prstClr val="black"/>
                </a:solidFill>
                <a:sym typeface="Wingdings" panose="05000000000000000000" pitchFamily="2" charset="2"/>
              </a:rPr>
              <a:t>(</a:t>
            </a:r>
            <a:r>
              <a:rPr lang="en-US" i="1" dirty="0">
                <a:solidFill>
                  <a:prstClr val="black"/>
                </a:solidFill>
                <a:sym typeface="Wingdings" panose="05000000000000000000" pitchFamily="2" charset="2"/>
              </a:rPr>
              <a:t>path, value</a:t>
            </a:r>
            <a:r>
              <a:rPr lang="en-US" b="1" dirty="0">
                <a:solidFill>
                  <a:prstClr val="black"/>
                </a:solidFill>
                <a:sym typeface="Wingdings" panose="05000000000000000000" pitchFamily="2" charset="2"/>
              </a:rPr>
              <a:t>)</a:t>
            </a:r>
            <a:endParaRPr lang="en-US" dirty="0">
              <a:solidFill>
                <a:prstClr val="black"/>
              </a:solidFill>
            </a:endParaRPr>
          </a:p>
          <a:p>
            <a:pPr algn="just"/>
            <a:endParaRPr lang="en-US" dirty="0"/>
          </a:p>
          <a:p>
            <a:pPr algn="just" defTabSz="914126"/>
            <a:r>
              <a:rPr lang="en-US" b="1" dirty="0">
                <a:solidFill>
                  <a:prstClr val="black"/>
                </a:solidFill>
              </a:rPr>
              <a:t>Expression Binding</a:t>
            </a:r>
          </a:p>
          <a:p>
            <a:pPr algn="just" defTabSz="914126"/>
            <a:r>
              <a:rPr lang="en-US" dirty="0">
                <a:solidFill>
                  <a:prstClr val="black"/>
                </a:solidFill>
              </a:rPr>
              <a:t>It is used for conditional binding, whenever we have a condition which influence our binding, we will use the expression binding. As a input we will pass an expression</a:t>
            </a:r>
          </a:p>
          <a:p>
            <a:pPr algn="just" defTabSz="914126"/>
            <a:endParaRPr lang="en-US" dirty="0">
              <a:solidFill>
                <a:prstClr val="black"/>
              </a:solidFill>
            </a:endParaRPr>
          </a:p>
          <a:p>
            <a:pPr algn="just" defTabSz="914126"/>
            <a:r>
              <a:rPr lang="en-US" dirty="0">
                <a:solidFill>
                  <a:prstClr val="black"/>
                </a:solidFill>
              </a:rPr>
              <a:t>Expression </a:t>
            </a:r>
            <a:r>
              <a:rPr lang="en-US" dirty="0">
                <a:solidFill>
                  <a:prstClr val="black"/>
                </a:solidFill>
                <a:sym typeface="Wingdings" panose="05000000000000000000" pitchFamily="2" charset="2"/>
              </a:rPr>
              <a:t></a:t>
            </a:r>
            <a:r>
              <a:rPr lang="en-US" dirty="0">
                <a:solidFill>
                  <a:prstClr val="black"/>
                </a:solidFill>
              </a:rPr>
              <a:t> {= </a:t>
            </a:r>
            <a:r>
              <a:rPr lang="en-US" b="1" dirty="0">
                <a:solidFill>
                  <a:prstClr val="black"/>
                </a:solidFill>
              </a:rPr>
              <a:t>condition </a:t>
            </a:r>
            <a:r>
              <a:rPr lang="en-US" dirty="0">
                <a:solidFill>
                  <a:prstClr val="black"/>
                </a:solidFill>
              </a:rPr>
              <a:t>? Truthy : False}</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2052" name="Picture 4" descr="SAP UI5 - Quick Guide">
            <a:extLst>
              <a:ext uri="{FF2B5EF4-FFF2-40B4-BE49-F238E27FC236}">
                <a16:creationId xmlns:a16="http://schemas.microsoft.com/office/drawing/2014/main" id="{BD72EA15-5E13-41D8-878F-A75F08156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235" y="1678557"/>
            <a:ext cx="5715000"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759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899721"/>
            <a:ext cx="11118914" cy="1200200"/>
          </a:xfrm>
          <a:prstGeom prst="rect">
            <a:avLst/>
          </a:prstGeom>
          <a:noFill/>
        </p:spPr>
        <p:txBody>
          <a:bodyPr wrap="square" rtlCol="0">
            <a:spAutoFit/>
          </a:bodyPr>
          <a:lstStyle/>
          <a:p>
            <a:pPr algn="just"/>
            <a:r>
              <a:rPr lang="en-US" sz="1799" dirty="0">
                <a:solidFill>
                  <a:prstClr val="black"/>
                </a:solidFill>
                <a:latin typeface="Calibri"/>
              </a:rPr>
              <a:t>Change the employee salary if the employee name is Anubhav</a:t>
            </a:r>
          </a:p>
          <a:p>
            <a:pPr marL="285750" indent="-285750">
              <a:buFontTx/>
              <a:buChar char="-"/>
            </a:pPr>
            <a:r>
              <a:rPr lang="en-US" dirty="0">
                <a:hlinkClick r:id="rId3"/>
              </a:rPr>
              <a:t>MyXML.view.xml</a:t>
            </a:r>
            <a:endParaRPr lang="en-US" dirty="0"/>
          </a:p>
          <a:p>
            <a:pPr marL="285750" indent="-285750">
              <a:buFontTx/>
              <a:buChar char="-"/>
            </a:pPr>
            <a:r>
              <a:rPr lang="en-US" dirty="0"/>
              <a:t>Index.html</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3" name="Picture 2">
            <a:extLst>
              <a:ext uri="{FF2B5EF4-FFF2-40B4-BE49-F238E27FC236}">
                <a16:creationId xmlns:a16="http://schemas.microsoft.com/office/drawing/2014/main" id="{935B6D56-CFC9-4BFC-8C0C-451EA30F9BE7}"/>
              </a:ext>
            </a:extLst>
          </p:cNvPr>
          <p:cNvPicPr>
            <a:picLocks noChangeAspect="1"/>
          </p:cNvPicPr>
          <p:nvPr/>
        </p:nvPicPr>
        <p:blipFill>
          <a:blip r:embed="rId4"/>
          <a:stretch>
            <a:fillRect/>
          </a:stretch>
        </p:blipFill>
        <p:spPr>
          <a:xfrm>
            <a:off x="662153" y="2732693"/>
            <a:ext cx="4808637" cy="2667231"/>
          </a:xfrm>
          <a:prstGeom prst="rect">
            <a:avLst/>
          </a:prstGeom>
        </p:spPr>
      </p:pic>
      <p:pic>
        <p:nvPicPr>
          <p:cNvPr id="3074" name="Picture 2" descr="Kepner-Tregoe - 10 Everyday uses for Problem Solving Skills">
            <a:extLst>
              <a:ext uri="{FF2B5EF4-FFF2-40B4-BE49-F238E27FC236}">
                <a16:creationId xmlns:a16="http://schemas.microsoft.com/office/drawing/2014/main" id="{F34548FC-46BB-408D-8918-9D68A70E6F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8107" y="1688235"/>
            <a:ext cx="333375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341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7469072" cy="4245521"/>
          </a:xfrm>
          <a:prstGeom prst="rect">
            <a:avLst/>
          </a:prstGeom>
          <a:noFill/>
        </p:spPr>
        <p:txBody>
          <a:bodyPr wrap="square" rtlCol="0">
            <a:spAutoFit/>
          </a:bodyPr>
          <a:lstStyle/>
          <a:p>
            <a:pPr algn="just" defTabSz="914126"/>
            <a:r>
              <a:rPr lang="en-US" sz="1799" dirty="0">
                <a:solidFill>
                  <a:prstClr val="black"/>
                </a:solidFill>
                <a:latin typeface="Calibri"/>
              </a:rPr>
              <a:t>Aggregation Binding is a binding which is used for complex controls like table. Through the expression binding system will clone the UI Controls based on the data. </a:t>
            </a:r>
          </a:p>
          <a:p>
            <a:pPr algn="just" defTabSz="914126"/>
            <a:r>
              <a:rPr lang="en-US" sz="1799" b="1" dirty="0">
                <a:solidFill>
                  <a:prstClr val="black"/>
                </a:solidFill>
                <a:latin typeface="Calibri"/>
              </a:rPr>
              <a:t>Absolute Path</a:t>
            </a:r>
          </a:p>
          <a:p>
            <a:pPr algn="just" defTabSz="914126"/>
            <a:r>
              <a:rPr lang="en-US" sz="1799" dirty="0">
                <a:solidFill>
                  <a:prstClr val="black"/>
                </a:solidFill>
                <a:latin typeface="Calibri"/>
              </a:rPr>
              <a:t>A path is which passed at parent control level which usually points to an </a:t>
            </a:r>
            <a:r>
              <a:rPr lang="en-US" sz="1799" dirty="0" err="1">
                <a:solidFill>
                  <a:prstClr val="black"/>
                </a:solidFill>
                <a:latin typeface="Calibri"/>
              </a:rPr>
              <a:t>entityset</a:t>
            </a:r>
            <a:r>
              <a:rPr lang="en-US" sz="1799" dirty="0">
                <a:solidFill>
                  <a:prstClr val="black"/>
                </a:solidFill>
                <a:latin typeface="Calibri"/>
              </a:rPr>
              <a:t> of an json model. E.g. when we did binding for table rows=/</a:t>
            </a:r>
            <a:r>
              <a:rPr lang="en-US" sz="1799" dirty="0" err="1">
                <a:solidFill>
                  <a:prstClr val="black"/>
                </a:solidFill>
                <a:latin typeface="Calibri"/>
              </a:rPr>
              <a:t>empTab</a:t>
            </a:r>
            <a:r>
              <a:rPr lang="en-US" sz="1799" dirty="0">
                <a:solidFill>
                  <a:prstClr val="black"/>
                </a:solidFill>
                <a:latin typeface="Calibri"/>
              </a:rPr>
              <a:t> here /</a:t>
            </a:r>
            <a:r>
              <a:rPr lang="en-US" sz="1799" dirty="0" err="1">
                <a:solidFill>
                  <a:prstClr val="black"/>
                </a:solidFill>
                <a:latin typeface="Calibri"/>
              </a:rPr>
              <a:t>empTab</a:t>
            </a:r>
            <a:r>
              <a:rPr lang="en-US" sz="1799" dirty="0">
                <a:solidFill>
                  <a:prstClr val="black"/>
                </a:solidFill>
                <a:latin typeface="Calibri"/>
              </a:rPr>
              <a:t> was a absolute path.</a:t>
            </a:r>
          </a:p>
          <a:p>
            <a:pPr algn="just" defTabSz="914126"/>
            <a:endParaRPr lang="en-US" sz="1799" dirty="0">
              <a:solidFill>
                <a:prstClr val="black"/>
              </a:solidFill>
              <a:latin typeface="Calibri"/>
            </a:endParaRPr>
          </a:p>
          <a:p>
            <a:pPr algn="just" defTabSz="914126"/>
            <a:r>
              <a:rPr lang="en-US" sz="1799" b="1" dirty="0">
                <a:solidFill>
                  <a:prstClr val="black"/>
                </a:solidFill>
                <a:latin typeface="Calibri"/>
              </a:rPr>
              <a:t>Relative Path</a:t>
            </a:r>
          </a:p>
          <a:p>
            <a:pPr algn="just" defTabSz="914126"/>
            <a:r>
              <a:rPr lang="en-US" sz="1799" dirty="0">
                <a:solidFill>
                  <a:prstClr val="black"/>
                </a:solidFill>
                <a:latin typeface="Calibri"/>
              </a:rPr>
              <a:t>A path which is passed at the child control level, it is always assumed that this path is relative to the parent which means the attribute exist in json w.r.t the parent entity. E.g. when we bind a column we pass the </a:t>
            </a:r>
            <a:r>
              <a:rPr lang="en-US" sz="1799" dirty="0" err="1">
                <a:solidFill>
                  <a:prstClr val="black"/>
                </a:solidFill>
                <a:latin typeface="Calibri"/>
              </a:rPr>
              <a:t>empId</a:t>
            </a:r>
            <a:r>
              <a:rPr lang="en-US" sz="1799" dirty="0">
                <a:solidFill>
                  <a:prstClr val="black"/>
                </a:solidFill>
                <a:latin typeface="Calibri"/>
              </a:rPr>
              <a:t> which is a relative path found inside the json with its absolute path /</a:t>
            </a:r>
            <a:r>
              <a:rPr lang="en-US" sz="1799" dirty="0" err="1">
                <a:solidFill>
                  <a:prstClr val="black"/>
                </a:solidFill>
                <a:latin typeface="Calibri"/>
              </a:rPr>
              <a:t>empTab</a:t>
            </a:r>
            <a:endParaRPr lang="en-US" sz="1799" dirty="0">
              <a:solidFill>
                <a:prstClr val="black"/>
              </a:solidFill>
              <a:latin typeface="Calibri"/>
            </a:endParaRPr>
          </a:p>
          <a:p>
            <a:pPr defTabSz="914126"/>
            <a:endParaRPr lang="en-US" sz="1799" dirty="0">
              <a:solidFill>
                <a:prstClr val="black"/>
              </a:solidFill>
              <a:latin typeface="Calibri"/>
            </a:endParaRP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4098" name="Picture 2" descr="sapui5 Tutorial =&amp;gt; Aggregation Binding with Factory Function">
            <a:extLst>
              <a:ext uri="{FF2B5EF4-FFF2-40B4-BE49-F238E27FC236}">
                <a16:creationId xmlns:a16="http://schemas.microsoft.com/office/drawing/2014/main" id="{01027F81-2C85-44F9-A8DA-6958BCB6B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3635" y="1780321"/>
            <a:ext cx="2698173" cy="2765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687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6</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899721"/>
            <a:ext cx="11118914" cy="1477328"/>
          </a:xfrm>
          <a:prstGeom prst="rect">
            <a:avLst/>
          </a:prstGeom>
          <a:noFill/>
        </p:spPr>
        <p:txBody>
          <a:bodyPr wrap="square" rtlCol="0">
            <a:spAutoFit/>
          </a:bodyPr>
          <a:lstStyle/>
          <a:p>
            <a:pPr algn="just"/>
            <a:r>
              <a:rPr lang="en-US" dirty="0"/>
              <a:t>Create a ui table</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MyXML.controller.js</a:t>
            </a:r>
            <a:endParaRPr lang="en-US" dirty="0"/>
          </a:p>
          <a:p>
            <a:pPr algn="just"/>
            <a:r>
              <a:rPr lang="en-US" dirty="0"/>
              <a:t> </a:t>
            </a:r>
          </a:p>
          <a:p>
            <a:pPr algn="just"/>
            <a:r>
              <a:rPr lang="en-US" dirty="0"/>
              <a:t> </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078635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2">
            <a:extLst>
              <a:ext uri="{FF2B5EF4-FFF2-40B4-BE49-F238E27FC236}">
                <a16:creationId xmlns:a16="http://schemas.microsoft.com/office/drawing/2014/main" id="{F63F01FC-79E8-42BF-84C6-1016993C7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7C93801-7A4B-457E-8FD4-307F6B7DF1C5}"/>
              </a:ext>
            </a:extLst>
          </p:cNvPr>
          <p:cNvSpPr txBox="1"/>
          <p:nvPr/>
        </p:nvSpPr>
        <p:spPr>
          <a:xfrm>
            <a:off x="261764" y="899721"/>
            <a:ext cx="11118914" cy="3139321"/>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Hook Methods in a Controller</a:t>
            </a:r>
          </a:p>
          <a:p>
            <a:pPr marL="742950" lvl="1" indent="-285750" algn="just">
              <a:buFont typeface="Arial" panose="020B0604020202020204" pitchFamily="34" charset="0"/>
              <a:buChar char="•"/>
            </a:pPr>
            <a:r>
              <a:rPr lang="en-US" dirty="0"/>
              <a:t>Concept of Multiple Controller</a:t>
            </a:r>
          </a:p>
          <a:p>
            <a:pPr marL="742950" lvl="1" indent="-285750" algn="just">
              <a:buFont typeface="Arial" panose="020B0604020202020204" pitchFamily="34" charset="0"/>
              <a:buChar char="•"/>
            </a:pPr>
            <a:r>
              <a:rPr lang="en-US" dirty="0"/>
              <a:t>Basic of Model in SAP UI5</a:t>
            </a:r>
          </a:p>
          <a:p>
            <a:pPr marL="742950" lvl="1" indent="-285750" algn="just">
              <a:buFont typeface="Arial" panose="020B0604020202020204" pitchFamily="34" charset="0"/>
              <a:buChar char="•"/>
            </a:pPr>
            <a:r>
              <a:rPr lang="en-US" dirty="0"/>
              <a:t>Steps to Create a Model</a:t>
            </a:r>
          </a:p>
          <a:p>
            <a:pPr marL="742950" lvl="1" indent="-285750" algn="just">
              <a:buFont typeface="Arial" panose="020B0604020202020204" pitchFamily="34" charset="0"/>
              <a:buChar char="•"/>
            </a:pPr>
            <a:r>
              <a:rPr lang="en-US" dirty="0"/>
              <a:t>Addressing Model Properties</a:t>
            </a:r>
          </a:p>
          <a:p>
            <a:pPr marL="742950" lvl="1" indent="-285750" algn="just">
              <a:buFont typeface="Arial" panose="020B0604020202020204" pitchFamily="34" charset="0"/>
              <a:buChar char="•"/>
            </a:pPr>
            <a:r>
              <a:rPr lang="en-US" dirty="0"/>
              <a:t>Binding a JOSN Model with a Form Control</a:t>
            </a:r>
          </a:p>
          <a:p>
            <a:pPr marL="742950" lvl="1" indent="-285750" algn="just">
              <a:buFont typeface="Arial" panose="020B0604020202020204" pitchFamily="34" charset="0"/>
              <a:buChar char="•"/>
            </a:pPr>
            <a:r>
              <a:rPr lang="en-US" dirty="0"/>
              <a:t>Binding Modes and Types of Binding</a:t>
            </a:r>
          </a:p>
          <a:p>
            <a:pPr marL="742950" lvl="1" indent="-285750" algn="just">
              <a:buFont typeface="Arial" panose="020B0604020202020204" pitchFamily="34" charset="0"/>
              <a:buChar char="•"/>
            </a:pPr>
            <a:r>
              <a:rPr lang="en-US" dirty="0"/>
              <a:t>Binding Syntax</a:t>
            </a:r>
          </a:p>
          <a:p>
            <a:pPr marL="742950" lvl="1" indent="-285750" algn="just">
              <a:buFont typeface="Arial" panose="020B0604020202020204" pitchFamily="34" charset="0"/>
              <a:buChar char="•"/>
            </a:pPr>
            <a:r>
              <a:rPr lang="en-US" dirty="0"/>
              <a:t>Aggregation Binding</a:t>
            </a:r>
          </a:p>
        </p:txBody>
      </p:sp>
    </p:spTree>
    <p:extLst>
      <p:ext uri="{BB962C8B-B14F-4D97-AF65-F5344CB8AC3E}">
        <p14:creationId xmlns:p14="http://schemas.microsoft.com/office/powerpoint/2010/main" val="3697412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Methods in a Controller</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646331"/>
          </a:xfrm>
          <a:prstGeom prst="rect">
            <a:avLst/>
          </a:prstGeom>
          <a:noFill/>
        </p:spPr>
        <p:txBody>
          <a:bodyPr wrap="square" rtlCol="0">
            <a:spAutoFit/>
          </a:bodyPr>
          <a:lstStyle/>
          <a:p>
            <a:pPr algn="just"/>
            <a:r>
              <a:rPr lang="en-US" b="0" i="0" dirty="0">
                <a:effectLst/>
              </a:rPr>
              <a:t>SAPUI5 provides predefined lifecycle methods for controller. These are also called controller lifecycle hooks. These methods are</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8" name="Group 7">
            <a:extLst>
              <a:ext uri="{FF2B5EF4-FFF2-40B4-BE49-F238E27FC236}">
                <a16:creationId xmlns:a16="http://schemas.microsoft.com/office/drawing/2014/main" id="{C8065E16-A0FB-4628-924A-990F639C46BF}"/>
              </a:ext>
            </a:extLst>
          </p:cNvPr>
          <p:cNvGrpSpPr/>
          <p:nvPr/>
        </p:nvGrpSpPr>
        <p:grpSpPr>
          <a:xfrm>
            <a:off x="676844" y="1337085"/>
            <a:ext cx="10470370" cy="5298141"/>
            <a:chOff x="820272" y="1116106"/>
            <a:chExt cx="10470370" cy="5298141"/>
          </a:xfrm>
        </p:grpSpPr>
        <p:sp>
          <p:nvSpPr>
            <p:cNvPr id="9" name="Right Triangle 8">
              <a:extLst>
                <a:ext uri="{FF2B5EF4-FFF2-40B4-BE49-F238E27FC236}">
                  <a16:creationId xmlns:a16="http://schemas.microsoft.com/office/drawing/2014/main" id="{F5491BD3-5EF9-40D1-AE31-17EA3F883899}"/>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Triangle 9">
              <a:extLst>
                <a:ext uri="{FF2B5EF4-FFF2-40B4-BE49-F238E27FC236}">
                  <a16:creationId xmlns:a16="http://schemas.microsoft.com/office/drawing/2014/main" id="{3EDE5F23-41AE-4D35-B84A-F765C52BD7A1}"/>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ight Triangle 10">
              <a:extLst>
                <a:ext uri="{FF2B5EF4-FFF2-40B4-BE49-F238E27FC236}">
                  <a16:creationId xmlns:a16="http://schemas.microsoft.com/office/drawing/2014/main" id="{D1BCB781-FF57-41C2-8662-C035C2992AFE}"/>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Triangle 11">
              <a:extLst>
                <a:ext uri="{FF2B5EF4-FFF2-40B4-BE49-F238E27FC236}">
                  <a16:creationId xmlns:a16="http://schemas.microsoft.com/office/drawing/2014/main" id="{979F1E93-154A-4FDA-BCF2-938ECB588FAC}"/>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1E8D15FF-7B5B-41C8-AE99-D7ED734CA427}"/>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2B44D61-8541-47F3-ADE3-F7301AC95CA1}"/>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5" name="Rectangle 14">
              <a:extLst>
                <a:ext uri="{FF2B5EF4-FFF2-40B4-BE49-F238E27FC236}">
                  <a16:creationId xmlns:a16="http://schemas.microsoft.com/office/drawing/2014/main" id="{75B7D078-281C-41AF-9842-89DE466D66B8}"/>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6" name="TextBox 15">
              <a:extLst>
                <a:ext uri="{FF2B5EF4-FFF2-40B4-BE49-F238E27FC236}">
                  <a16:creationId xmlns:a16="http://schemas.microsoft.com/office/drawing/2014/main" id="{4DDC69C9-59FA-42DD-BC12-7881C5EC02C4}"/>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7" name="Rectangle 16">
              <a:extLst>
                <a:ext uri="{FF2B5EF4-FFF2-40B4-BE49-F238E27FC236}">
                  <a16:creationId xmlns:a16="http://schemas.microsoft.com/office/drawing/2014/main" id="{E1081180-2686-43AE-9F96-A3EEA394E0E1}"/>
                </a:ext>
              </a:extLst>
            </p:cNvPr>
            <p:cNvSpPr/>
            <p:nvPr/>
          </p:nvSpPr>
          <p:spPr>
            <a:xfrm>
              <a:off x="8120215" y="2064110"/>
              <a:ext cx="2880320" cy="1569660"/>
            </a:xfrm>
            <a:prstGeom prst="rect">
              <a:avLst/>
            </a:prstGeom>
          </p:spPr>
          <p:txBody>
            <a:bodyPr wrap="square">
              <a:spAutoFit/>
            </a:bodyPr>
            <a:lstStyle/>
            <a:p>
              <a:pPr algn="just"/>
              <a:r>
                <a:rPr lang="en-US" sz="1600" dirty="0"/>
                <a:t> It is a method which gets called MULTIPLE times, Before every time the view is displayed to the user. This is similar to PBO of a screen. We can use this method for pre-processing on a view.</a:t>
              </a:r>
            </a:p>
          </p:txBody>
        </p:sp>
        <p:sp>
          <p:nvSpPr>
            <p:cNvPr id="18" name="Rectangle 17">
              <a:extLst>
                <a:ext uri="{FF2B5EF4-FFF2-40B4-BE49-F238E27FC236}">
                  <a16:creationId xmlns:a16="http://schemas.microsoft.com/office/drawing/2014/main" id="{1DD38AA2-110B-44C6-AC35-BC8CA6544A88}"/>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9" name="Rectangle 18">
              <a:extLst>
                <a:ext uri="{FF2B5EF4-FFF2-40B4-BE49-F238E27FC236}">
                  <a16:creationId xmlns:a16="http://schemas.microsoft.com/office/drawing/2014/main" id="{66C81575-B681-4E54-A66C-2A951FB91F6C}"/>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20" name="TextBox 19">
              <a:extLst>
                <a:ext uri="{FF2B5EF4-FFF2-40B4-BE49-F238E27FC236}">
                  <a16:creationId xmlns:a16="http://schemas.microsoft.com/office/drawing/2014/main" id="{52317EE0-51E6-4EE0-BEBC-70B272582A48}"/>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0A57CE0E-AD8C-4135-8099-425C94B04554}"/>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2" name="Straight Connector 21">
              <a:extLst>
                <a:ext uri="{FF2B5EF4-FFF2-40B4-BE49-F238E27FC236}">
                  <a16:creationId xmlns:a16="http://schemas.microsoft.com/office/drawing/2014/main" id="{3ABE881F-8FC6-4161-9DEA-DBE310CD7266}"/>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121BA53-DA7B-4004-8213-B288BBF89A7B}"/>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B97165DD-3ED4-4BA7-ADD4-D2A9F48E8BC5}"/>
              </a:ext>
            </a:extLst>
          </p:cNvPr>
          <p:cNvSpPr txBox="1"/>
          <p:nvPr/>
        </p:nvSpPr>
        <p:spPr>
          <a:xfrm>
            <a:off x="853600" y="4338498"/>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5" name="TextBox 24">
            <a:extLst>
              <a:ext uri="{FF2B5EF4-FFF2-40B4-BE49-F238E27FC236}">
                <a16:creationId xmlns:a16="http://schemas.microsoft.com/office/drawing/2014/main" id="{E458A390-C558-4B91-8118-6EBAFFC2EF4C}"/>
              </a:ext>
            </a:extLst>
          </p:cNvPr>
          <p:cNvSpPr txBox="1"/>
          <p:nvPr/>
        </p:nvSpPr>
        <p:spPr>
          <a:xfrm>
            <a:off x="4649677" y="3989017"/>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6" name="TextBox 25">
            <a:extLst>
              <a:ext uri="{FF2B5EF4-FFF2-40B4-BE49-F238E27FC236}">
                <a16:creationId xmlns:a16="http://schemas.microsoft.com/office/drawing/2014/main" id="{0481C139-24A7-4123-AAA1-B4E8A2FA69B3}"/>
              </a:ext>
            </a:extLst>
          </p:cNvPr>
          <p:cNvSpPr txBox="1"/>
          <p:nvPr/>
        </p:nvSpPr>
        <p:spPr>
          <a:xfrm>
            <a:off x="5853432" y="2946321"/>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7" name="TextBox 26">
            <a:extLst>
              <a:ext uri="{FF2B5EF4-FFF2-40B4-BE49-F238E27FC236}">
                <a16:creationId xmlns:a16="http://schemas.microsoft.com/office/drawing/2014/main" id="{006DF749-E5D4-4424-AF65-F125C2F021A5}"/>
              </a:ext>
            </a:extLst>
          </p:cNvPr>
          <p:cNvSpPr txBox="1"/>
          <p:nvPr/>
        </p:nvSpPr>
        <p:spPr>
          <a:xfrm>
            <a:off x="7976787" y="1818764"/>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Tree>
    <p:extLst>
      <p:ext uri="{BB962C8B-B14F-4D97-AF65-F5344CB8AC3E}">
        <p14:creationId xmlns:p14="http://schemas.microsoft.com/office/powerpoint/2010/main" val="735647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754326"/>
          </a:xfrm>
          <a:prstGeom prst="rect">
            <a:avLst/>
          </a:prstGeom>
          <a:noFill/>
        </p:spPr>
        <p:txBody>
          <a:bodyPr wrap="square" rtlCol="0">
            <a:spAutoFit/>
          </a:bodyPr>
          <a:lstStyle/>
          <a:p>
            <a:pPr marL="285750" indent="-285750">
              <a:buFontTx/>
              <a:buChar char="-"/>
            </a:pPr>
            <a:r>
              <a:rPr lang="en-US" dirty="0"/>
              <a:t>In this exercise we will create a BaseController.</a:t>
            </a:r>
          </a:p>
          <a:p>
            <a:pPr marL="285750" indent="-285750">
              <a:buFontTx/>
              <a:buChar char="-"/>
            </a:pPr>
            <a:r>
              <a:rPr lang="en-US" dirty="0"/>
              <a:t>And we will get to know how our hook methods work.</a:t>
            </a:r>
          </a:p>
          <a:p>
            <a:pPr marL="285750" indent="-285750">
              <a:buFontTx/>
              <a:buChar char="-"/>
            </a:pPr>
            <a:endParaRPr lang="en-US" dirty="0"/>
          </a:p>
          <a:p>
            <a:r>
              <a:rPr lang="en-US" dirty="0"/>
              <a:t>Exercise Code:-</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MyXML.controller.js</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1026" name="Picture 2" descr="How Problem Solving Skills can help Manage Anger">
            <a:extLst>
              <a:ext uri="{FF2B5EF4-FFF2-40B4-BE49-F238E27FC236}">
                <a16:creationId xmlns:a16="http://schemas.microsoft.com/office/drawing/2014/main" id="{147B3466-2E55-47B3-B5F3-0C92D05387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5991" y="1699491"/>
            <a:ext cx="6903065" cy="457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812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Multiple Controllers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754326"/>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7">
            <a:extLst>
              <a:ext uri="{FF2B5EF4-FFF2-40B4-BE49-F238E27FC236}">
                <a16:creationId xmlns:a16="http://schemas.microsoft.com/office/drawing/2014/main" id="{25EA87D2-266B-49D2-96FB-AD664516F56E}"/>
              </a:ext>
            </a:extLst>
          </p:cNvPr>
          <p:cNvPicPr>
            <a:picLocks noChangeAspect="1"/>
          </p:cNvPicPr>
          <p:nvPr/>
        </p:nvPicPr>
        <p:blipFill>
          <a:blip r:embed="rId3"/>
          <a:stretch>
            <a:fillRect/>
          </a:stretch>
        </p:blipFill>
        <p:spPr>
          <a:xfrm>
            <a:off x="671483" y="2890882"/>
            <a:ext cx="3156786" cy="2646283"/>
          </a:xfrm>
          <a:prstGeom prst="rect">
            <a:avLst/>
          </a:prstGeom>
        </p:spPr>
      </p:pic>
      <p:grpSp>
        <p:nvGrpSpPr>
          <p:cNvPr id="9" name="Group 8">
            <a:extLst>
              <a:ext uri="{FF2B5EF4-FFF2-40B4-BE49-F238E27FC236}">
                <a16:creationId xmlns:a16="http://schemas.microsoft.com/office/drawing/2014/main" id="{FCF30BFB-7AAE-4258-BE70-3E2CE7104CB0}"/>
              </a:ext>
            </a:extLst>
          </p:cNvPr>
          <p:cNvGrpSpPr/>
          <p:nvPr/>
        </p:nvGrpSpPr>
        <p:grpSpPr>
          <a:xfrm>
            <a:off x="4647795" y="2890882"/>
            <a:ext cx="6330327" cy="3304232"/>
            <a:chOff x="832901" y="1311538"/>
            <a:chExt cx="10414108" cy="4565734"/>
          </a:xfrm>
        </p:grpSpPr>
        <p:sp>
          <p:nvSpPr>
            <p:cNvPr id="10" name="Rectangle 9">
              <a:extLst>
                <a:ext uri="{FF2B5EF4-FFF2-40B4-BE49-F238E27FC236}">
                  <a16:creationId xmlns:a16="http://schemas.microsoft.com/office/drawing/2014/main" id="{F45317AE-64A9-4517-BE81-2C60BDD9DDDE}"/>
                </a:ext>
              </a:extLst>
            </p:cNvPr>
            <p:cNvSpPr/>
            <p:nvPr/>
          </p:nvSpPr>
          <p:spPr>
            <a:xfrm>
              <a:off x="1269876"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0DB91EDB-9A2A-4621-B801-FC4E3BB451C4}"/>
                </a:ext>
              </a:extLst>
            </p:cNvPr>
            <p:cNvSpPr/>
            <p:nvPr/>
          </p:nvSpPr>
          <p:spPr>
            <a:xfrm>
              <a:off x="1269876"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E8F8E105-1762-4E39-B6C9-065477EAF92F}"/>
                </a:ext>
              </a:extLst>
            </p:cNvPr>
            <p:cNvSpPr/>
            <p:nvPr/>
          </p:nvSpPr>
          <p:spPr>
            <a:xfrm>
              <a:off x="3934173"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F1A4D6ED-4A6C-4D6B-A876-87CCCF1C6D9D}"/>
                </a:ext>
              </a:extLst>
            </p:cNvPr>
            <p:cNvSpPr/>
            <p:nvPr/>
          </p:nvSpPr>
          <p:spPr>
            <a:xfrm>
              <a:off x="3934173"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50EC4736-61A4-4D25-8C41-CC7D0D64A680}"/>
                </a:ext>
              </a:extLst>
            </p:cNvPr>
            <p:cNvSpPr/>
            <p:nvPr/>
          </p:nvSpPr>
          <p:spPr>
            <a:xfrm>
              <a:off x="6563016"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886DEBF7-3BB9-4989-A30A-EA5EA47BE8F8}"/>
                </a:ext>
              </a:extLst>
            </p:cNvPr>
            <p:cNvSpPr/>
            <p:nvPr/>
          </p:nvSpPr>
          <p:spPr>
            <a:xfrm>
              <a:off x="6563017"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DF792315-06F7-4B56-AF4A-360475A30B2F}"/>
                </a:ext>
              </a:extLst>
            </p:cNvPr>
            <p:cNvSpPr/>
            <p:nvPr/>
          </p:nvSpPr>
          <p:spPr>
            <a:xfrm>
              <a:off x="9262764"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DFEE4879-9441-4D10-AA59-650012DC2BD9}"/>
                </a:ext>
              </a:extLst>
            </p:cNvPr>
            <p:cNvSpPr/>
            <p:nvPr/>
          </p:nvSpPr>
          <p:spPr>
            <a:xfrm>
              <a:off x="9262764"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63C67CC5-B6E4-4FBA-B7F0-AAF903B5F071}"/>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29490B28-3A7C-4B48-A576-697F4071C8A8}"/>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0" name="TextBox 19">
              <a:extLst>
                <a:ext uri="{FF2B5EF4-FFF2-40B4-BE49-F238E27FC236}">
                  <a16:creationId xmlns:a16="http://schemas.microsoft.com/office/drawing/2014/main" id="{BC685A95-9C8A-42C9-A79E-5B5E83D87E79}"/>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945DC7C1-5733-43C2-AB77-19804517142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2" name="Rectangle 21">
              <a:extLst>
                <a:ext uri="{FF2B5EF4-FFF2-40B4-BE49-F238E27FC236}">
                  <a16:creationId xmlns:a16="http://schemas.microsoft.com/office/drawing/2014/main" id="{92B102D5-C6A1-4E4D-A0F9-96F919D6521F}"/>
                </a:ext>
              </a:extLst>
            </p:cNvPr>
            <p:cNvSpPr/>
            <p:nvPr/>
          </p:nvSpPr>
          <p:spPr>
            <a:xfrm>
              <a:off x="4100763" y="2420888"/>
              <a:ext cx="3968824" cy="79208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BaseController</a:t>
              </a:r>
            </a:p>
          </p:txBody>
        </p:sp>
        <p:cxnSp>
          <p:nvCxnSpPr>
            <p:cNvPr id="23" name="Connector: Elbow 22">
              <a:extLst>
                <a:ext uri="{FF2B5EF4-FFF2-40B4-BE49-F238E27FC236}">
                  <a16:creationId xmlns:a16="http://schemas.microsoft.com/office/drawing/2014/main" id="{FFB2708E-AD58-4DB3-AAB8-F2C41E2E9461}"/>
                </a:ext>
              </a:extLst>
            </p:cNvPr>
            <p:cNvCxnSpPr>
              <a:cxnSpLocks/>
              <a:stCxn id="11" idx="0"/>
              <a:endCxn id="22"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43A1DFE-B8E4-4E93-AE22-FA4F3715C22C}"/>
                </a:ext>
              </a:extLst>
            </p:cNvPr>
            <p:cNvCxnSpPr>
              <a:cxnSpLocks/>
              <a:stCxn id="13" idx="0"/>
              <a:endCxn id="22"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058BFB9-0B7B-49E4-9265-0B62F4E3FF24}"/>
                </a:ext>
              </a:extLst>
            </p:cNvPr>
            <p:cNvCxnSpPr>
              <a:cxnSpLocks/>
              <a:stCxn id="15" idx="0"/>
              <a:endCxn id="22"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C40CBCB-67EE-44C6-8FB2-2A5BF79249E8}"/>
                </a:ext>
              </a:extLst>
            </p:cNvPr>
            <p:cNvCxnSpPr>
              <a:cxnSpLocks/>
              <a:stCxn id="17" idx="0"/>
              <a:endCxn id="22"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F9147AB-F14D-4B70-8CF5-AE623F9D13C4}"/>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28" name="Rectangle 27">
              <a:extLst>
                <a:ext uri="{FF2B5EF4-FFF2-40B4-BE49-F238E27FC236}">
                  <a16:creationId xmlns:a16="http://schemas.microsoft.com/office/drawing/2014/main" id="{E01C05FA-1D8E-4680-AFF3-9EA7EFFAD49D}"/>
                </a:ext>
              </a:extLst>
            </p:cNvPr>
            <p:cNvSpPr/>
            <p:nvPr/>
          </p:nvSpPr>
          <p:spPr>
            <a:xfrm>
              <a:off x="3778633" y="1311538"/>
              <a:ext cx="4613086" cy="51244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sap/ui/core/mvc/Controller</a:t>
              </a:r>
            </a:p>
          </p:txBody>
        </p:sp>
        <p:cxnSp>
          <p:nvCxnSpPr>
            <p:cNvPr id="29" name="Straight Arrow Connector 28">
              <a:extLst>
                <a:ext uri="{FF2B5EF4-FFF2-40B4-BE49-F238E27FC236}">
                  <a16:creationId xmlns:a16="http://schemas.microsoft.com/office/drawing/2014/main" id="{7FA25506-17F9-4753-9FAA-6F8C85308927}"/>
                </a:ext>
              </a:extLst>
            </p:cNvPr>
            <p:cNvCxnSpPr>
              <a:cxnSpLocks/>
              <a:stCxn id="22" idx="0"/>
              <a:endCxn id="28"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65D6CE6-E546-4624-ACA1-523676B8B54E}"/>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spTree>
    <p:extLst>
      <p:ext uri="{BB962C8B-B14F-4D97-AF65-F5344CB8AC3E}">
        <p14:creationId xmlns:p14="http://schemas.microsoft.com/office/powerpoint/2010/main" val="904544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E1C652-E05F-449C-9613-B5E7003D0B60}"/>
              </a:ext>
            </a:extLst>
          </p:cNvPr>
          <p:cNvPicPr>
            <a:picLocks noChangeAspect="1"/>
          </p:cNvPicPr>
          <p:nvPr/>
        </p:nvPicPr>
        <p:blipFill>
          <a:blip r:embed="rId2"/>
          <a:stretch>
            <a:fillRect/>
          </a:stretch>
        </p:blipFill>
        <p:spPr>
          <a:xfrm>
            <a:off x="6203004" y="1417446"/>
            <a:ext cx="5284676" cy="4023108"/>
          </a:xfrm>
          <a:prstGeom prst="rect">
            <a:avLst/>
          </a:prstGeom>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a:p>
            <a:endParaRPr lang="en-US" sz="3600" dirty="0">
              <a:latin typeface="Cooper Black" panose="0208090404030B020404" pitchFamily="18" charset="0"/>
            </a:endParaRP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buFontTx/>
              <a:buChar char="-"/>
            </a:pPr>
            <a:r>
              <a:rPr lang="en-US" dirty="0"/>
              <a:t>In this exercise we will create a BaseController.</a:t>
            </a:r>
          </a:p>
          <a:p>
            <a:pPr marL="285750" indent="-285750">
              <a:buFontTx/>
              <a:buChar char="-"/>
            </a:pPr>
            <a:r>
              <a:rPr lang="en-US" dirty="0"/>
              <a:t>And we will get to know how our BaseController work.</a:t>
            </a:r>
          </a:p>
          <a:p>
            <a:pPr marL="285750" indent="-285750">
              <a:buFontTx/>
              <a:buChar char="-"/>
            </a:pPr>
            <a:endParaRPr lang="en-US" dirty="0"/>
          </a:p>
          <a:p>
            <a:r>
              <a:rPr lang="en-US" dirty="0"/>
              <a:t>Exercise Code:-</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a:p>
            <a:pPr marL="285750" indent="-285750">
              <a:buFontTx/>
              <a:buChar char="-"/>
            </a:pPr>
            <a:r>
              <a:rPr lang="en-US" dirty="0">
                <a:hlinkClick r:id="rId6"/>
              </a:rPr>
              <a:t>BaseController.js</a:t>
            </a:r>
            <a:endParaRPr lang="en-US"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710025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Models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7262986" cy="2308324"/>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 Side Model: - </a:t>
            </a:r>
          </a:p>
          <a:p>
            <a:pPr marL="742950" lvl="1" indent="-285750" algn="just">
              <a:buFontTx/>
              <a:buChar char="-"/>
            </a:pPr>
            <a:r>
              <a:rPr lang="en-US" dirty="0"/>
              <a:t>A model which keeps all the data in the browser. We use client 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 side model.</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F9C63B66-D641-423E-801F-B01E36A88409}"/>
              </a:ext>
            </a:extLst>
          </p:cNvPr>
          <p:cNvSpPr txBox="1"/>
          <p:nvPr/>
        </p:nvSpPr>
        <p:spPr>
          <a:xfrm>
            <a:off x="261764" y="3247281"/>
            <a:ext cx="7262986" cy="2031325"/>
          </a:xfrm>
          <a:prstGeom prst="rect">
            <a:avLst/>
          </a:prstGeom>
          <a:noFill/>
        </p:spPr>
        <p:txBody>
          <a:bodyPr wrap="square">
            <a:spAutoFit/>
          </a:bodyPr>
          <a:lstStyle/>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p:txBody>
      </p:sp>
      <p:pic>
        <p:nvPicPr>
          <p:cNvPr id="10" name="Picture 9">
            <a:extLst>
              <a:ext uri="{FF2B5EF4-FFF2-40B4-BE49-F238E27FC236}">
                <a16:creationId xmlns:a16="http://schemas.microsoft.com/office/drawing/2014/main" id="{5912FE1E-4986-4D77-88B4-C8FE06C7ECE3}"/>
              </a:ext>
            </a:extLst>
          </p:cNvPr>
          <p:cNvPicPr>
            <a:picLocks noChangeAspect="1"/>
          </p:cNvPicPr>
          <p:nvPr/>
        </p:nvPicPr>
        <p:blipFill>
          <a:blip r:embed="rId3"/>
          <a:stretch>
            <a:fillRect/>
          </a:stretch>
        </p:blipFill>
        <p:spPr>
          <a:xfrm>
            <a:off x="8044146" y="933031"/>
            <a:ext cx="3509626" cy="2917807"/>
          </a:xfrm>
          <a:prstGeom prst="rect">
            <a:avLst/>
          </a:prstGeom>
        </p:spPr>
      </p:pic>
    </p:spTree>
    <p:extLst>
      <p:ext uri="{BB962C8B-B14F-4D97-AF65-F5344CB8AC3E}">
        <p14:creationId xmlns:p14="http://schemas.microsoft.com/office/powerpoint/2010/main" val="1111042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561F0E6D-CA57-40B5-A3F5-9EC28993F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597" y="1610803"/>
            <a:ext cx="4176692" cy="41766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Model</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 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302181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923330"/>
          </a:xfrm>
          <a:prstGeom prst="rect">
            <a:avLst/>
          </a:prstGeom>
          <a:noFill/>
        </p:spPr>
        <p:txBody>
          <a:bodyPr wrap="square" rtlCol="0">
            <a:spAutoFit/>
          </a:bodyPr>
          <a:lstStyle/>
          <a:p>
            <a:pPr algn="just"/>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extBox 7">
            <a:extLst>
              <a:ext uri="{FF2B5EF4-FFF2-40B4-BE49-F238E27FC236}">
                <a16:creationId xmlns:a16="http://schemas.microsoft.com/office/drawing/2014/main" id="{C72E2BD8-E4BE-409F-9131-0FB99006D858}"/>
              </a:ext>
            </a:extLst>
          </p:cNvPr>
          <p:cNvSpPr txBox="1"/>
          <p:nvPr/>
        </p:nvSpPr>
        <p:spPr>
          <a:xfrm>
            <a:off x="1239099"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8250988D-81EC-4A97-B33D-032FD03E4E2D}"/>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i="1" dirty="0"/>
              <a:t>/empStr/salary</a:t>
            </a:r>
          </a:p>
          <a:p>
            <a:r>
              <a:rPr lang="en-US" b="1" dirty="0"/>
              <a:t>Q. What is the emp name of emp 0001</a:t>
            </a:r>
          </a:p>
          <a:p>
            <a:r>
              <a:rPr lang="en-US" dirty="0"/>
              <a:t>/empStr/empName</a:t>
            </a:r>
          </a:p>
          <a:p>
            <a:r>
              <a:rPr lang="en-US" b="1" dirty="0"/>
              <a:t>Q. What is the salary of Shwetha</a:t>
            </a:r>
          </a:p>
          <a:p>
            <a:r>
              <a:rPr lang="en-US" dirty="0"/>
              <a:t>/empTab/1/salary</a:t>
            </a:r>
          </a:p>
          <a:p>
            <a:r>
              <a:rPr lang="en-US" b="1" dirty="0"/>
              <a:t>Q. What is the empId of Ananya</a:t>
            </a:r>
          </a:p>
          <a:p>
            <a:r>
              <a:rPr lang="en-US" dirty="0"/>
              <a:t>/empTab/0/empId</a:t>
            </a:r>
          </a:p>
        </p:txBody>
      </p:sp>
    </p:spTree>
    <p:extLst>
      <p:ext uri="{BB962C8B-B14F-4D97-AF65-F5344CB8AC3E}">
        <p14:creationId xmlns:p14="http://schemas.microsoft.com/office/powerpoint/2010/main" val="598834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2865</TotalTime>
  <Words>1838</Words>
  <Application>Microsoft Office PowerPoint</Application>
  <PresentationFormat>Widescreen</PresentationFormat>
  <Paragraphs>206</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kuldeep singh shekhawat</cp:lastModifiedBy>
  <cp:revision>91</cp:revision>
  <dcterms:created xsi:type="dcterms:W3CDTF">2021-09-02T13:28:35Z</dcterms:created>
  <dcterms:modified xsi:type="dcterms:W3CDTF">2021-09-14T10:33:47Z</dcterms:modified>
</cp:coreProperties>
</file>